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3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_rels/presentation.xml.rels" ContentType="application/vnd.openxmlformats-package.relationships+xml"/>
  <Override PartName="/ppt/media/image28.png" ContentType="image/png"/>
  <Override PartName="/ppt/media/image7.jpeg" ContentType="image/jpeg"/>
  <Override PartName="/ppt/media/image31.wmf" ContentType="image/x-wmf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8.png" ContentType="image/png"/>
  <Override PartName="/ppt/media/image20.png" ContentType="image/png"/>
  <Override PartName="/ppt/media/image29.wmf" ContentType="image/x-wmf"/>
  <Override PartName="/ppt/media/image11.png" ContentType="image/png"/>
  <Override PartName="/ppt/media/image9.png" ContentType="image/png"/>
  <Override PartName="/ppt/media/image32.wmf" ContentType="image/x-wmf"/>
  <Override PartName="/ppt/media/image12.png" ContentType="image/png"/>
  <Override PartName="/ppt/media/image33.wmf" ContentType="image/x-wmf"/>
  <Override PartName="/ppt/media/image13.png" ContentType="image/png"/>
  <Override PartName="/ppt/media/image34.wmf" ContentType="image/x-wmf"/>
  <Override PartName="/ppt/media/image14.png" ContentType="image/png"/>
  <Override PartName="/ppt/media/image35.wmf" ContentType="image/x-wmf"/>
  <Override PartName="/ppt/media/image3.jpeg" ContentType="image/jpeg"/>
  <Override PartName="/ppt/media/image15.png" ContentType="image/png"/>
  <Override PartName="/ppt/media/image8.png" ContentType="image/png"/>
  <Override PartName="/ppt/media/image36.wmf" ContentType="image/x-wmf"/>
  <Override PartName="/ppt/media/image16.png" ContentType="image/png"/>
  <Override PartName="/ppt/media/image37.png" ContentType="image/png"/>
  <Override PartName="/ppt/media/image6.png" ContentType="image/png"/>
  <Override PartName="/ppt/media/image5.jpeg" ContentType="image/jpeg"/>
  <Override PartName="/ppt/media/image4.png" ContentType="image/png"/>
  <Override PartName="/ppt/media/image27.png" ContentType="image/png"/>
  <Override PartName="/ppt/media/image30.wmf" ContentType="image/x-wmf"/>
  <Override PartName="/ppt/media/image2.png" ContentType="image/png"/>
  <Override PartName="/ppt/media/image25.png" ContentType="image/png"/>
  <Override PartName="/ppt/media/image10.png" ContentType="image/png"/>
  <Override PartName="/ppt/media/image1.jpeg" ContentType="image/jpeg"/>
  <Override PartName="/ppt/media/image17.png" ContentType="image/png"/>
  <Override PartName="/ppt/media/image1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4C18E07-B516-4030-AA97-7D43AF6559D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E97D300-69BA-4852-842D-585B6643200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488462E-8F3A-4DDB-82A4-AB6C9CE7A7A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E068B76-F6DC-4282-BFE3-54CB71DBA2E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DC6AE61-F977-43C3-BF3E-58EC98F930A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E48D8FC-5EBE-4764-8578-ECC3281ACB6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EBFE79E-80BC-4CC6-AF2D-822E608171B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BFFFC17-4200-4299-AF88-5B39435CC4E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8E59D4F-54B0-4780-8E68-5067B03984E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1539CE5-D401-4B72-BF1C-9A3AC110E37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6B74E23-AF62-4A87-907F-77B70083AC6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8560" y="392868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6992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329508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96124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2856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329508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596124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28560" y="1143000"/>
            <a:ext cx="7886520" cy="5333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788652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28560" y="152280"/>
            <a:ext cx="8501040" cy="317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28560" y="1143000"/>
            <a:ext cx="7886520" cy="5333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6992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8560" y="392868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6992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9508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96124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2856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9508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596124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28560" y="1143000"/>
            <a:ext cx="7886520" cy="5333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788652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788652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28560" y="152280"/>
            <a:ext cx="8501040" cy="317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66992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8560" y="392868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66992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329508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96124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2856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329508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596124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28560" y="1143000"/>
            <a:ext cx="7886520" cy="5333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788652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28560" y="152280"/>
            <a:ext cx="8501040" cy="317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66992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8560" y="392868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466992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329508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961240" y="114300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856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 type="body"/>
          </p:nvPr>
        </p:nvSpPr>
        <p:spPr>
          <a:xfrm>
            <a:off x="329508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body"/>
          </p:nvPr>
        </p:nvSpPr>
        <p:spPr>
          <a:xfrm>
            <a:off x="5961240" y="3928680"/>
            <a:ext cx="253908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28560" y="152280"/>
            <a:ext cx="8501040" cy="317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5333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69920" y="392868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143000"/>
            <a:ext cx="384840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8560" y="3928680"/>
            <a:ext cx="7886520" cy="254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8280000" y="6639840"/>
            <a:ext cx="849600" cy="20124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29880" y="6680880"/>
            <a:ext cx="1018800" cy="17676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Clic</a:t>
            </a: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k to </a:t>
            </a: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Mas</a:t>
            </a: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ter </a:t>
            </a: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styl</a:t>
            </a: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0" y="2053800"/>
            <a:ext cx="627840" cy="523800"/>
            <a:chOff x="360" y="2053800"/>
            <a:chExt cx="627840" cy="523800"/>
          </a:xfrm>
        </p:grpSpPr>
        <p:sp>
          <p:nvSpPr>
            <p:cNvPr id="4" name="CustomShape 3"/>
            <p:cNvSpPr/>
            <p:nvPr/>
          </p:nvSpPr>
          <p:spPr>
            <a:xfrm>
              <a:off x="406800" y="205380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4"/>
            <p:cNvSpPr/>
            <p:nvPr/>
          </p:nvSpPr>
          <p:spPr>
            <a:xfrm>
              <a:off x="147960" y="205380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b3b3b3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5"/>
            <p:cNvSpPr/>
            <p:nvPr/>
          </p:nvSpPr>
          <p:spPr>
            <a:xfrm rot="5400000">
              <a:off x="-206280" y="2260440"/>
              <a:ext cx="523800" cy="110520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717171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" name="Group 6"/>
          <p:cNvGrpSpPr/>
          <p:nvPr/>
        </p:nvGrpSpPr>
        <p:grpSpPr>
          <a:xfrm>
            <a:off x="8517600" y="2054160"/>
            <a:ext cx="627840" cy="523800"/>
            <a:chOff x="8517600" y="2054160"/>
            <a:chExt cx="627840" cy="523800"/>
          </a:xfrm>
        </p:grpSpPr>
        <p:sp>
          <p:nvSpPr>
            <p:cNvPr id="8" name="CustomShape 7"/>
            <p:cNvSpPr/>
            <p:nvPr/>
          </p:nvSpPr>
          <p:spPr>
            <a:xfrm rot="10800000">
              <a:off x="8517600" y="205416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8"/>
            <p:cNvSpPr/>
            <p:nvPr/>
          </p:nvSpPr>
          <p:spPr>
            <a:xfrm rot="10800000">
              <a:off x="8776440" y="205416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b3b3b3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9"/>
            <p:cNvSpPr/>
            <p:nvPr/>
          </p:nvSpPr>
          <p:spPr>
            <a:xfrm rot="16200000">
              <a:off x="8828280" y="2260800"/>
              <a:ext cx="523800" cy="110520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717171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" name="PlaceHolder 10"/>
          <p:cNvSpPr>
            <a:spLocks noGrp="1"/>
          </p:cNvSpPr>
          <p:nvPr>
            <p:ph type="sldNum"/>
          </p:nvPr>
        </p:nvSpPr>
        <p:spPr>
          <a:xfrm>
            <a:off x="3543480" y="6553080"/>
            <a:ext cx="2057040" cy="30456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8FC66D26-CA9D-43B9-8762-99EAFB9587F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8" descr=""/>
          <p:cNvPicPr/>
          <p:nvPr/>
        </p:nvPicPr>
        <p:blipFill>
          <a:blip r:embed="rId2"/>
          <a:stretch/>
        </p:blipFill>
        <p:spPr>
          <a:xfrm>
            <a:off x="8280000" y="6639840"/>
            <a:ext cx="849600" cy="201240"/>
          </a:xfrm>
          <a:prstGeom prst="rect">
            <a:avLst/>
          </a:prstGeom>
          <a:ln>
            <a:noFill/>
          </a:ln>
        </p:spPr>
      </p:pic>
      <p:pic>
        <p:nvPicPr>
          <p:cNvPr id="50" name="Picture 9" descr=""/>
          <p:cNvPicPr/>
          <p:nvPr/>
        </p:nvPicPr>
        <p:blipFill>
          <a:blip r:embed="rId3"/>
          <a:stretch/>
        </p:blipFill>
        <p:spPr>
          <a:xfrm>
            <a:off x="29880" y="6680880"/>
            <a:ext cx="1018800" cy="176760"/>
          </a:xfrm>
          <a:prstGeom prst="rect">
            <a:avLst/>
          </a:prstGeom>
          <a:ln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3880" y="2467080"/>
            <a:ext cx="7886520" cy="20952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3" name="Group 3"/>
          <p:cNvGrpSpPr/>
          <p:nvPr/>
        </p:nvGrpSpPr>
        <p:grpSpPr>
          <a:xfrm>
            <a:off x="360" y="3240360"/>
            <a:ext cx="627840" cy="523800"/>
            <a:chOff x="360" y="3240360"/>
            <a:chExt cx="627840" cy="523800"/>
          </a:xfrm>
        </p:grpSpPr>
        <p:sp>
          <p:nvSpPr>
            <p:cNvPr id="54" name="CustomShape 4"/>
            <p:cNvSpPr/>
            <p:nvPr/>
          </p:nvSpPr>
          <p:spPr>
            <a:xfrm>
              <a:off x="406800" y="324036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"/>
            <p:cNvSpPr/>
            <p:nvPr/>
          </p:nvSpPr>
          <p:spPr>
            <a:xfrm>
              <a:off x="147960" y="324036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b3b3b3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6"/>
            <p:cNvSpPr/>
            <p:nvPr/>
          </p:nvSpPr>
          <p:spPr>
            <a:xfrm rot="5400000">
              <a:off x="-206280" y="3447000"/>
              <a:ext cx="523800" cy="110520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717171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3543480" y="6553080"/>
            <a:ext cx="2057040" cy="30456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E2F99197-22AC-4077-B2AF-9E0E7F0DEED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8" descr=""/>
          <p:cNvPicPr/>
          <p:nvPr/>
        </p:nvPicPr>
        <p:blipFill>
          <a:blip r:embed="rId2"/>
          <a:stretch/>
        </p:blipFill>
        <p:spPr>
          <a:xfrm>
            <a:off x="8280000" y="6639840"/>
            <a:ext cx="849600" cy="201240"/>
          </a:xfrm>
          <a:prstGeom prst="rect">
            <a:avLst/>
          </a:prstGeom>
          <a:ln>
            <a:noFill/>
          </a:ln>
        </p:spPr>
      </p:pic>
      <p:pic>
        <p:nvPicPr>
          <p:cNvPr id="95" name="Picture 9" descr=""/>
          <p:cNvPicPr/>
          <p:nvPr/>
        </p:nvPicPr>
        <p:blipFill>
          <a:blip r:embed="rId3"/>
          <a:stretch/>
        </p:blipFill>
        <p:spPr>
          <a:xfrm>
            <a:off x="29880" y="6680880"/>
            <a:ext cx="1018800" cy="176760"/>
          </a:xfrm>
          <a:prstGeom prst="rect">
            <a:avLst/>
          </a:prstGeom>
          <a:ln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body"/>
          </p:nvPr>
        </p:nvSpPr>
        <p:spPr>
          <a:xfrm>
            <a:off x="628560" y="1143000"/>
            <a:ext cx="7886520" cy="533304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7" name="Group 2"/>
          <p:cNvGrpSpPr/>
          <p:nvPr/>
        </p:nvGrpSpPr>
        <p:grpSpPr>
          <a:xfrm>
            <a:off x="360" y="237960"/>
            <a:ext cx="627840" cy="523800"/>
            <a:chOff x="360" y="237960"/>
            <a:chExt cx="627840" cy="523800"/>
          </a:xfrm>
        </p:grpSpPr>
        <p:sp>
          <p:nvSpPr>
            <p:cNvPr id="98" name="CustomShape 3"/>
            <p:cNvSpPr/>
            <p:nvPr/>
          </p:nvSpPr>
          <p:spPr>
            <a:xfrm>
              <a:off x="406800" y="23796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4"/>
            <p:cNvSpPr/>
            <p:nvPr/>
          </p:nvSpPr>
          <p:spPr>
            <a:xfrm>
              <a:off x="147960" y="23796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b3b3b3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5"/>
            <p:cNvSpPr/>
            <p:nvPr/>
          </p:nvSpPr>
          <p:spPr>
            <a:xfrm rot="5400000">
              <a:off x="-206280" y="444600"/>
              <a:ext cx="523800" cy="110520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717171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" name="PlaceHolder 6"/>
          <p:cNvSpPr>
            <a:spLocks noGrp="1"/>
          </p:cNvSpPr>
          <p:nvPr>
            <p:ph type="sldNum"/>
          </p:nvPr>
        </p:nvSpPr>
        <p:spPr>
          <a:xfrm>
            <a:off x="3543480" y="6553080"/>
            <a:ext cx="2057040" cy="30456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0D5F13BF-C399-488A-A320-3123EAD0414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8" descr=""/>
          <p:cNvPicPr/>
          <p:nvPr/>
        </p:nvPicPr>
        <p:blipFill>
          <a:blip r:embed="rId2"/>
          <a:stretch/>
        </p:blipFill>
        <p:spPr>
          <a:xfrm>
            <a:off x="8280000" y="6639840"/>
            <a:ext cx="849600" cy="201240"/>
          </a:xfrm>
          <a:prstGeom prst="rect">
            <a:avLst/>
          </a:prstGeom>
          <a:ln>
            <a:noFill/>
          </a:ln>
        </p:spPr>
      </p:pic>
      <p:pic>
        <p:nvPicPr>
          <p:cNvPr id="140" name="Picture 9" descr=""/>
          <p:cNvPicPr/>
          <p:nvPr/>
        </p:nvPicPr>
        <p:blipFill>
          <a:blip r:embed="rId3"/>
          <a:stretch/>
        </p:blipFill>
        <p:spPr>
          <a:xfrm>
            <a:off x="29880" y="6680880"/>
            <a:ext cx="1018800" cy="176760"/>
          </a:xfrm>
          <a:prstGeom prst="rect">
            <a:avLst/>
          </a:prstGeom>
          <a:ln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628560" y="1143000"/>
            <a:ext cx="3885840" cy="533304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629240" y="1143000"/>
            <a:ext cx="3885840" cy="533304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43" name="Group 3"/>
          <p:cNvGrpSpPr/>
          <p:nvPr/>
        </p:nvGrpSpPr>
        <p:grpSpPr>
          <a:xfrm>
            <a:off x="360" y="237960"/>
            <a:ext cx="627840" cy="523800"/>
            <a:chOff x="360" y="237960"/>
            <a:chExt cx="627840" cy="523800"/>
          </a:xfrm>
        </p:grpSpPr>
        <p:sp>
          <p:nvSpPr>
            <p:cNvPr id="144" name="CustomShape 4"/>
            <p:cNvSpPr/>
            <p:nvPr/>
          </p:nvSpPr>
          <p:spPr>
            <a:xfrm>
              <a:off x="406800" y="23796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5"/>
            <p:cNvSpPr/>
            <p:nvPr/>
          </p:nvSpPr>
          <p:spPr>
            <a:xfrm>
              <a:off x="147960" y="237960"/>
              <a:ext cx="221400" cy="523800"/>
            </a:xfrm>
            <a:prstGeom prst="roundRect">
              <a:avLst>
                <a:gd name="adj" fmla="val 16667"/>
              </a:avLst>
            </a:prstGeom>
            <a:solidFill>
              <a:srgbClr val="b3b3b3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6"/>
            <p:cNvSpPr/>
            <p:nvPr/>
          </p:nvSpPr>
          <p:spPr>
            <a:xfrm rot="5400000">
              <a:off x="-206280" y="444600"/>
              <a:ext cx="523800" cy="110520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717171"/>
            </a:solidFill>
            <a:ln w="108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7" name="PlaceHolder 7"/>
          <p:cNvSpPr>
            <a:spLocks noGrp="1"/>
          </p:cNvSpPr>
          <p:nvPr>
            <p:ph type="sldNum"/>
          </p:nvPr>
        </p:nvSpPr>
        <p:spPr>
          <a:xfrm>
            <a:off x="3543480" y="6553080"/>
            <a:ext cx="2057040" cy="30456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63F79E94-6CE9-4A2A-9C07-362867F8F0F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48" name="PlaceHolder 8"/>
          <p:cNvSpPr>
            <a:spLocks noGrp="1"/>
          </p:cNvSpPr>
          <p:nvPr>
            <p:ph type="title"/>
          </p:nvPr>
        </p:nvSpPr>
        <p:spPr>
          <a:xfrm>
            <a:off x="628560" y="152280"/>
            <a:ext cx="8501040" cy="68544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6600" spc="-1" strike="noStrike">
                <a:solidFill>
                  <a:srgbClr val="a6a6a6"/>
                </a:solidFill>
                <a:latin typeface="Calibri Light"/>
              </a:rPr>
              <a:t>BPMN Fundamentals:</a:t>
            </a:r>
            <a:br/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BPMN Guide and Examples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7D55B1A-1380-4A63-9725-1C2028E85646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Credit Application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9" name="Picture 2" descr=""/>
          <p:cNvPicPr/>
          <p:nvPr/>
        </p:nvPicPr>
        <p:blipFill>
          <a:blip r:embed="rId1"/>
          <a:srcRect l="21728" t="34334" r="9862" b="31466"/>
          <a:stretch/>
        </p:blipFill>
        <p:spPr>
          <a:xfrm>
            <a:off x="0" y="2286000"/>
            <a:ext cx="9143640" cy="257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D3638182-0E4C-4C44-A47E-C0327AF0800A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2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Credit Application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 with Subprocess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3" name="Picture 2" descr=""/>
          <p:cNvPicPr/>
          <p:nvPr/>
        </p:nvPicPr>
        <p:blipFill>
          <a:blip r:embed="rId1"/>
          <a:srcRect l="20348" t="31512" r="14485" b="34250"/>
          <a:stretch/>
        </p:blipFill>
        <p:spPr>
          <a:xfrm>
            <a:off x="0" y="2209680"/>
            <a:ext cx="8991360" cy="265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FDBB9711-BB0C-45DB-AF16-65248A6E6A1D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Information Checking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 Subprocess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7" name="Picture 2" descr=""/>
          <p:cNvPicPr/>
          <p:nvPr/>
        </p:nvPicPr>
        <p:blipFill>
          <a:blip r:embed="rId1"/>
          <a:srcRect l="21933" t="29308" r="13588" b="23008"/>
          <a:stretch/>
        </p:blipFill>
        <p:spPr>
          <a:xfrm>
            <a:off x="76320" y="1828800"/>
            <a:ext cx="8991360" cy="374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6687F9EB-60D0-4567-A75F-BAF0C38C802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0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Credit Application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 with Expanded Subprocess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rcRect l="20625" t="39239" r="14485" b="29261"/>
          <a:stretch/>
        </p:blipFill>
        <p:spPr>
          <a:xfrm>
            <a:off x="0" y="2209680"/>
            <a:ext cx="9143640" cy="249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F79D1B0B-9AA4-404D-86AF-CC731143757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Information Checking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 with Automatic Activities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5" name="Picture 2" descr=""/>
          <p:cNvPicPr/>
          <p:nvPr/>
        </p:nvPicPr>
        <p:blipFill>
          <a:blip r:embed="rId1"/>
          <a:srcRect l="21588" t="26855" r="15451" b="21043"/>
          <a:stretch/>
        </p:blipFill>
        <p:spPr>
          <a:xfrm>
            <a:off x="152280" y="1481760"/>
            <a:ext cx="8838720" cy="411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86D8ADCB-C09D-4C2B-AD78-43D600AA5EE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Credit Application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 with Subprocess (Disbursement)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9" name="Picture 2" descr=""/>
          <p:cNvPicPr/>
          <p:nvPr/>
        </p:nvPicPr>
        <p:blipFill>
          <a:blip r:embed="rId1"/>
          <a:srcRect l="20899" t="35191" r="20625" b="27300"/>
          <a:stretch/>
        </p:blipFill>
        <p:spPr>
          <a:xfrm>
            <a:off x="200880" y="2057400"/>
            <a:ext cx="8912520" cy="321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B18BFC03-E2E2-4752-B236-F3A5F0EC923A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Disbursement 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ubprocess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3" name="Picture 2" descr=""/>
          <p:cNvPicPr/>
          <p:nvPr/>
        </p:nvPicPr>
        <p:blipFill>
          <a:blip r:embed="rId1"/>
          <a:srcRect l="21520" t="23420" r="13243" b="33918"/>
          <a:stretch/>
        </p:blipFill>
        <p:spPr>
          <a:xfrm>
            <a:off x="152280" y="1752480"/>
            <a:ext cx="8838720" cy="325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C9F7DED-EF04-4D98-9D73-31CAF49D6925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628560" y="152280"/>
            <a:ext cx="8362440" cy="675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0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Disbursement 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with Some Type of Tasks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7" name="Picture 2" descr=""/>
          <p:cNvPicPr/>
          <p:nvPr/>
        </p:nvPicPr>
        <p:blipFill>
          <a:blip r:embed="rId1"/>
          <a:srcRect l="21796" t="25751" r="14693" b="32327"/>
          <a:stretch/>
        </p:blipFill>
        <p:spPr>
          <a:xfrm>
            <a:off x="0" y="1905120"/>
            <a:ext cx="8991360" cy="333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F361E4F6-E2EC-45C0-8D91-EFA9AA806306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Disbursement 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with Timer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1"/>
          <a:srcRect l="20556" t="28573" r="13727" b="31592"/>
          <a:stretch/>
        </p:blipFill>
        <p:spPr>
          <a:xfrm>
            <a:off x="76320" y="2133720"/>
            <a:ext cx="8991360" cy="306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6429538C-C866-4E30-BD94-C0BB48D8DEAC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628560" y="369720"/>
            <a:ext cx="8865720" cy="647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Credit Application</a:t>
            </a:r>
            <a:r>
              <a:rPr b="0" lang="id-ID" sz="3200" spc="-1" strike="noStrike">
                <a:solidFill>
                  <a:srgbClr val="000000"/>
                </a:solidFill>
                <a:latin typeface="Calibri Light"/>
              </a:rPr>
              <a:t> with Simple Intermediate Event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"/>
          <a:srcRect l="21038" t="29921" r="13795" b="30609"/>
          <a:stretch/>
        </p:blipFill>
        <p:spPr>
          <a:xfrm>
            <a:off x="76320" y="1905120"/>
            <a:ext cx="8915040" cy="303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623880" y="2467080"/>
            <a:ext cx="7886520" cy="2095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</a:rPr>
              <a:t>5. BPMN Quick Guide and Examples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52635562-E7AE-4CFA-B25C-EDC23FC728BE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1959E79D-48BD-4E6C-A0E8-F5FA3D43747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628560" y="152280"/>
            <a:ext cx="78332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1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Credit Application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 with Simple Intermediate Event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rcRect l="20969" t="27712" r="13656" b="25583"/>
          <a:stretch/>
        </p:blipFill>
        <p:spPr>
          <a:xfrm>
            <a:off x="232920" y="1672920"/>
            <a:ext cx="8910720" cy="358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A339A3FD-DFA6-4AD1-B044-A55BDCEEE9D3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Credit Application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 (Final Version)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1"/>
          <a:srcRect l="20417" t="16554" r="14277" b="4737"/>
          <a:stretch/>
        </p:blipFill>
        <p:spPr>
          <a:xfrm>
            <a:off x="380880" y="1009440"/>
            <a:ext cx="8381520" cy="568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623880" y="2467080"/>
            <a:ext cx="7886520" cy="2095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5.3 OMG BPMN Guide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E479C517-9E22-4863-BFFF-8D4011202614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628560" y="1884600"/>
            <a:ext cx="8210160" cy="4363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Calibri Light"/>
              <a:buAutoNum type="arabicPeriod"/>
            </a:pPr>
            <a:r>
              <a:rPr b="0" lang="en-US" sz="3600" spc="-1" strike="noStrike">
                <a:solidFill>
                  <a:srgbClr val="c00000"/>
                </a:solidFill>
                <a:latin typeface="Calibri"/>
              </a:rPr>
              <a:t>Core Set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of Diagram Elements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Calibri Light"/>
              <a:buAutoNum type="arabicPeriod"/>
            </a:pPr>
            <a:r>
              <a:rPr b="0" lang="en-US" sz="3600" spc="-1" strike="noStrike">
                <a:solidFill>
                  <a:srgbClr val="c00000"/>
                </a:solidFill>
                <a:latin typeface="Calibri"/>
              </a:rPr>
              <a:t>Complete Set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of Diagram Elements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589D704-9908-4C66-B25E-F5D7FFA0F40F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BPMN </a:t>
            </a: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Elements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86A5E3E1-1D38-420E-A1A9-8DFE80E5C66E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Core Set of Diagram Elements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105520" y="2133720"/>
            <a:ext cx="3885840" cy="3200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The core set of modeling elements enable the easy development simple Business Process Diagrams that will </a:t>
            </a: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look familiar to most Business Analysts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 (a flowchart diagram)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152280" y="1295280"/>
            <a:ext cx="4788000" cy="499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59769C72-29EE-456E-85BC-5739329F5DE5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620640" y="260280"/>
            <a:ext cx="8991360" cy="456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Complete Set of Diagram Elements: Events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4876920" y="1828800"/>
            <a:ext cx="4114440" cy="411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An </a:t>
            </a: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Event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 is something that “happens” during the course of a business process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These Events affect the flow of the Process and usually </a:t>
            </a: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have a trigger or a result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They can </a:t>
            </a: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start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, </a:t>
            </a: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interrupt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, or </a:t>
            </a: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end the flow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533520" y="1130400"/>
            <a:ext cx="3784680" cy="571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A0CC54B6-318A-43A4-B765-868031A76B52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636840" y="212760"/>
            <a:ext cx="9143640" cy="609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Complete Set of Diagram Elements: Activities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5486400" y="1523880"/>
            <a:ext cx="3504960" cy="3580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An activity is </a:t>
            </a:r>
            <a:r>
              <a:rPr b="0" lang="en-US" sz="2200" spc="-1" strike="noStrike">
                <a:solidFill>
                  <a:srgbClr val="c00000"/>
                </a:solidFill>
                <a:latin typeface="TheSans 6-SemiBold"/>
              </a:rPr>
              <a:t>work that is performed within a business process</a:t>
            </a:r>
            <a:endParaRPr b="0" lang="en-US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An activity can be atomic or non-atomic (compound)</a:t>
            </a:r>
            <a:endParaRPr b="0" lang="en-US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120000"/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The types of activities that are a part of a Process Model are:</a:t>
            </a:r>
            <a:endParaRPr b="0" lang="en-US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spcBef>
                <a:spcPts val="439"/>
              </a:spcBef>
              <a:buClr>
                <a:srgbClr val="c00000"/>
              </a:buClr>
              <a:buSzPct val="120000"/>
              <a:buFont typeface="Arial"/>
              <a:buChar char="•"/>
            </a:pPr>
            <a:r>
              <a:rPr b="0" lang="en-US" sz="2200" spc="-1" strike="noStrike">
                <a:solidFill>
                  <a:srgbClr val="c00000"/>
                </a:solidFill>
                <a:latin typeface="TheSans 6-SemiBold"/>
              </a:rPr>
              <a:t>Process</a:t>
            </a:r>
            <a:endParaRPr b="0" lang="en-US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spcBef>
                <a:spcPts val="439"/>
              </a:spcBef>
              <a:buClr>
                <a:srgbClr val="c00000"/>
              </a:buClr>
              <a:buSzPct val="120000"/>
              <a:buFont typeface="Arial"/>
              <a:buChar char="•"/>
            </a:pPr>
            <a:r>
              <a:rPr b="0" lang="en-US" sz="2200" spc="-1" strike="noStrike">
                <a:solidFill>
                  <a:srgbClr val="c00000"/>
                </a:solidFill>
                <a:latin typeface="TheSans 6-SemiBold"/>
              </a:rPr>
              <a:t>Sub-Process</a:t>
            </a:r>
            <a:endParaRPr b="0" lang="en-US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spcBef>
                <a:spcPts val="439"/>
              </a:spcBef>
              <a:buClr>
                <a:srgbClr val="c00000"/>
              </a:buClr>
              <a:buSzPct val="120000"/>
              <a:buFont typeface="Arial"/>
              <a:buChar char="•"/>
            </a:pPr>
            <a:r>
              <a:rPr b="0" lang="en-US" sz="2200" spc="-1" strike="noStrike">
                <a:solidFill>
                  <a:srgbClr val="c00000"/>
                </a:solidFill>
                <a:latin typeface="TheSans 6-SemiBold"/>
              </a:rPr>
              <a:t>Task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360" y="2006640"/>
            <a:ext cx="5384880" cy="358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C04FE543-33D4-4DEA-9EA8-A932C788C6E1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609480" y="335160"/>
            <a:ext cx="8534160" cy="380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Calibri Light"/>
              </a:rPr>
              <a:t>Complete Set of Diagram Elements: Activities</a:t>
            </a:r>
            <a:endParaRPr b="0" lang="en-US" sz="3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5334120" y="1981080"/>
            <a:ext cx="3352320" cy="411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4"/>
          <p:cNvSpPr/>
          <p:nvPr/>
        </p:nvSpPr>
        <p:spPr>
          <a:xfrm>
            <a:off x="4648320" y="2133720"/>
            <a:ext cx="4190760" cy="411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TheSans 6-SemiBold"/>
              </a:rPr>
              <a:t>A Sub-Process can be in an expanded form that shows the </a:t>
            </a:r>
            <a:r>
              <a:rPr b="0" lang="en-US" sz="2800" spc="-1" strike="noStrike">
                <a:solidFill>
                  <a:srgbClr val="c00000"/>
                </a:solidFill>
                <a:latin typeface="TheSans 6-SemiBold"/>
              </a:rPr>
              <a:t>process details of the a lower-level set of activities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609480" y="1104840"/>
            <a:ext cx="3657600" cy="557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085C35C-8122-4CCC-B4A9-797C8FD3DB0B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614520" y="183240"/>
            <a:ext cx="8634240" cy="609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Calibri Light"/>
              </a:rPr>
              <a:t>Complete Set of Diagram Elements: Connections</a:t>
            </a:r>
            <a:endParaRPr b="0" lang="en-US" sz="3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228600" y="4191120"/>
            <a:ext cx="8762760" cy="1599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A </a:t>
            </a:r>
            <a:r>
              <a:rPr b="0" lang="en-US" sz="2200" spc="-1" strike="noStrike">
                <a:solidFill>
                  <a:srgbClr val="c00000"/>
                </a:solidFill>
                <a:latin typeface="TheSans 6-SemiBold"/>
              </a:rPr>
              <a:t>Sequence Flow </a:t>
            </a: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is used to show </a:t>
            </a:r>
            <a:r>
              <a:rPr b="0" lang="en-US" sz="2200" spc="-1" strike="noStrike">
                <a:solidFill>
                  <a:srgbClr val="0070c0"/>
                </a:solidFill>
                <a:latin typeface="TheSans 6-SemiBold"/>
              </a:rPr>
              <a:t>the order that activities will be performed</a:t>
            </a: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 in a Process</a:t>
            </a:r>
            <a:endParaRPr b="0" lang="en-US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A </a:t>
            </a:r>
            <a:r>
              <a:rPr b="0" lang="en-US" sz="2200" spc="-1" strike="noStrike">
                <a:solidFill>
                  <a:srgbClr val="c00000"/>
                </a:solidFill>
                <a:latin typeface="TheSans 6-SemiBold"/>
              </a:rPr>
              <a:t>Message Flow </a:t>
            </a: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is used to </a:t>
            </a:r>
            <a:r>
              <a:rPr b="0" lang="en-US" sz="2200" spc="-1" strike="noStrike">
                <a:solidFill>
                  <a:srgbClr val="0070c0"/>
                </a:solidFill>
                <a:latin typeface="TheSans 6-SemiBold"/>
              </a:rPr>
              <a:t>show the flow of messages between two entities</a:t>
            </a: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 that are prepared to send and receive them</a:t>
            </a:r>
            <a:endParaRPr b="0" lang="en-US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An </a:t>
            </a:r>
            <a:r>
              <a:rPr b="0" lang="en-US" sz="2200" spc="-1" strike="noStrike">
                <a:solidFill>
                  <a:srgbClr val="c00000"/>
                </a:solidFill>
                <a:latin typeface="TheSans 6-SemiBold"/>
              </a:rPr>
              <a:t>Association</a:t>
            </a:r>
            <a:r>
              <a:rPr b="0" lang="en-US" sz="2200" spc="-1" strike="noStrike">
                <a:solidFill>
                  <a:srgbClr val="000000"/>
                </a:solidFill>
                <a:latin typeface="TheSans 6-SemiBold"/>
              </a:rPr>
              <a:t> is used to </a:t>
            </a:r>
            <a:r>
              <a:rPr b="0" lang="en-US" sz="2200" spc="-1" strike="noStrike">
                <a:solidFill>
                  <a:srgbClr val="0070c0"/>
                </a:solidFill>
                <a:latin typeface="TheSans 6-SemiBold"/>
              </a:rPr>
              <a:t>associate information and artifacts with flow objects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711360" y="1066680"/>
            <a:ext cx="7620120" cy="298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C73E4143-4F16-4976-86E3-441777CCCB0D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615240" y="228600"/>
            <a:ext cx="8261640" cy="456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Calibri Light"/>
              </a:rPr>
              <a:t>Complete Set of Diagram Elements: Gateways</a:t>
            </a:r>
            <a:endParaRPr b="0" lang="en-US" sz="3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5181480" y="1523880"/>
            <a:ext cx="3885840" cy="411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c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Gateways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 are modeling elements that are used </a:t>
            </a: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to control how Sequence Flows interact 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as they converge and diverge within a Process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If the flow does not need to be controlled, then a Gateway is not needed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152280" y="1219320"/>
            <a:ext cx="5029200" cy="45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623880" y="2467080"/>
            <a:ext cx="7886520" cy="2095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5.1 Bizagi BPMN Guide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83FCA3E0-6B75-49F5-83C0-E8C37AC51BA6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C66C568E-B8D9-4C49-B394-36C01ACE3BAD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593280" y="303120"/>
            <a:ext cx="8801640" cy="380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Calibri Light"/>
              </a:rPr>
              <a:t>Complete Set of Diagram Elements: Swimlanes</a:t>
            </a:r>
            <a:endParaRPr b="0" lang="en-US" sz="3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4876920" y="1600200"/>
            <a:ext cx="4114440" cy="411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A </a:t>
            </a: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Pool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 is a “</a:t>
            </a:r>
            <a:r>
              <a:rPr b="0" lang="en-US" sz="2400" spc="-1" strike="noStrike">
                <a:solidFill>
                  <a:srgbClr val="0070c0"/>
                </a:solidFill>
                <a:latin typeface="TheSans 6-SemiBold"/>
              </a:rPr>
              <a:t>swimlane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” and a graphical container for partitioning a set of activities from other Pools, usually in the context of B2B situations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A </a:t>
            </a: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Lane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 is a </a:t>
            </a:r>
            <a:r>
              <a:rPr b="0" lang="en-US" sz="2400" spc="-1" strike="noStrike">
                <a:solidFill>
                  <a:srgbClr val="0070c0"/>
                </a:solidFill>
                <a:latin typeface="TheSans 6-SemiBold"/>
              </a:rPr>
              <a:t>sub-partition within a Pool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 and will extend the entire length of the Pool, either vertically or horizontally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228600" y="2311560"/>
            <a:ext cx="4572000" cy="259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4F51049C-53FB-43C9-8F43-3C9661EFB8D8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631800" y="308880"/>
            <a:ext cx="8359200" cy="380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Complete Set of Diagram Elements: Artifacts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276720" y="1447920"/>
            <a:ext cx="5714640" cy="411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c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Data Objects 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are not flow objects (i.e., connected through Sequence Flow), but they do provide information about how documents, data, and other objects are used and updated within a Process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c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Text Annotations 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are a mechanism for a modeler to provide additional information for the reader of a BPMN diagram</a:t>
            </a: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c00000"/>
              </a:buClr>
              <a:buSzPct val="120000"/>
              <a:buFont typeface="Arial"/>
              <a:buChar char="•"/>
            </a:pPr>
            <a:r>
              <a:rPr b="0" lang="en-US" sz="2400" spc="-1" strike="noStrike">
                <a:solidFill>
                  <a:srgbClr val="c00000"/>
                </a:solidFill>
                <a:latin typeface="TheSans 6-SemiBold"/>
              </a:rPr>
              <a:t>Groups</a:t>
            </a:r>
            <a:r>
              <a:rPr b="0" lang="en-US" sz="2400" spc="-1" strike="noStrike">
                <a:solidFill>
                  <a:srgbClr val="000000"/>
                </a:solidFill>
                <a:latin typeface="TheSans 6-SemiBold"/>
              </a:rPr>
              <a:t> provide a mechanism to visually organize activities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6120" y="1066680"/>
            <a:ext cx="2247840" cy="533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623880" y="2467080"/>
            <a:ext cx="7886520" cy="2095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5.4 OMG BPMN Examples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EDA035F2-E1FE-423B-B863-3BD6F24F6887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628560" y="1352520"/>
            <a:ext cx="4101840" cy="4419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800" spc="-1" strike="noStrike">
                <a:solidFill>
                  <a:srgbClr val="000000"/>
                </a:solidFill>
                <a:latin typeface="Calibri"/>
              </a:rPr>
              <a:t>Email voting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800" spc="-1" strike="noStrike">
                <a:solidFill>
                  <a:srgbClr val="000000"/>
                </a:solidFill>
                <a:latin typeface="Calibri"/>
              </a:rPr>
              <a:t>Hardware Retailer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800" spc="-1" strike="noStrike">
                <a:solidFill>
                  <a:srgbClr val="000000"/>
                </a:solidFill>
                <a:latin typeface="Calibri"/>
              </a:rPr>
              <a:t>Incidement Management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800" spc="-1" strike="noStrike">
                <a:solidFill>
                  <a:srgbClr val="000000"/>
                </a:solidFill>
                <a:latin typeface="Calibri"/>
              </a:rPr>
              <a:t>Novel Prize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5034600" y="1352520"/>
            <a:ext cx="3480480" cy="4419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800" spc="-1" strike="noStrike">
                <a:solidFill>
                  <a:srgbClr val="000000"/>
                </a:solidFill>
                <a:latin typeface="Calibri"/>
              </a:rPr>
              <a:t>Order Fullfillment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800" spc="-1" strike="noStrike">
                <a:solidFill>
                  <a:srgbClr val="000000"/>
                </a:solidFill>
                <a:latin typeface="Calibri"/>
              </a:rPr>
              <a:t>Pizza Order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800" spc="-1" strike="noStrike">
                <a:solidFill>
                  <a:srgbClr val="000000"/>
                </a:solidFill>
                <a:latin typeface="Calibri"/>
              </a:rPr>
              <a:t>Travel Booking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TextShape 3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143E77F9-CE05-44F0-A48D-6A95FE9E4C7D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9" name="TextShape 4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OMG BPMN Examples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A9B379E5-A733-47AA-9B74-1C16C3DA57FA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699120" y="266760"/>
            <a:ext cx="8139600" cy="57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The Pizza Collaboration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3" name="Picture 2" descr=""/>
          <p:cNvPicPr/>
          <p:nvPr/>
        </p:nvPicPr>
        <p:blipFill>
          <a:blip r:embed="rId1"/>
          <a:stretch/>
        </p:blipFill>
        <p:spPr>
          <a:xfrm>
            <a:off x="0" y="838080"/>
            <a:ext cx="9143640" cy="60195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628560" y="1006560"/>
            <a:ext cx="8176320" cy="5851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Object Management Group, </a:t>
            </a:r>
            <a:r>
              <a:rPr b="0" lang="en-US" sz="2200" spc="-1" strike="noStrike">
                <a:solidFill>
                  <a:srgbClr val="c00000"/>
                </a:solidFill>
                <a:latin typeface="Calibri"/>
              </a:rPr>
              <a:t>Business Process Model and Notation (BPMN</a:t>
            </a:r>
            <a:r>
              <a:rPr b="0" lang="id-ID" sz="2200" spc="-1" strike="noStrike">
                <a:solidFill>
                  <a:srgbClr val="c00000"/>
                </a:solidFill>
                <a:latin typeface="Calibri"/>
              </a:rPr>
              <a:t>)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id-ID" sz="2200" spc="-1" strike="noStrike">
                <a:solidFill>
                  <a:srgbClr val="000000"/>
                </a:solidFill>
                <a:latin typeface="Calibri"/>
              </a:rPr>
              <a:t>OMG Document Number: formal/2011-01-04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2011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Object Management Group, </a:t>
            </a:r>
            <a:r>
              <a:rPr b="0" lang="id-ID" sz="2200" spc="-1" strike="noStrike">
                <a:solidFill>
                  <a:srgbClr val="c00000"/>
                </a:solidFill>
                <a:latin typeface="Calibri"/>
              </a:rPr>
              <a:t>BPMN 2.0 by Example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id-ID" sz="2200" spc="-1" strike="noStrike">
                <a:solidFill>
                  <a:srgbClr val="000000"/>
                </a:solidFill>
                <a:latin typeface="Calibri"/>
              </a:rPr>
              <a:t>OMG Document Number: dtc/2010-06-02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2011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Bruce Silver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c00000"/>
                </a:solidFill>
                <a:latin typeface="Calibri"/>
              </a:rPr>
              <a:t>BPMN Method and Style </a:t>
            </a:r>
            <a:r>
              <a:rPr b="0" lang="id-ID" sz="2200" spc="-1" strike="noStrike">
                <a:solidFill>
                  <a:srgbClr val="c00000"/>
                </a:solidFill>
                <a:latin typeface="Calibri"/>
              </a:rPr>
              <a:t>Seco</a:t>
            </a:r>
            <a:r>
              <a:rPr b="0" lang="en-US" sz="2200" spc="-1" strike="noStrike">
                <a:solidFill>
                  <a:srgbClr val="c00000"/>
                </a:solidFill>
                <a:latin typeface="Calibri"/>
              </a:rPr>
              <a:t>nd Edition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</a:rPr>
              <a:t>Cody-Cassidy Press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2011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Layna Fischer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 (edt.), </a:t>
            </a:r>
            <a:r>
              <a:rPr b="0" lang="en-US" sz="2200" spc="-1" strike="noStrike">
                <a:solidFill>
                  <a:srgbClr val="c00000"/>
                </a:solidFill>
                <a:latin typeface="Calibri"/>
              </a:rPr>
              <a:t>BPMN 2.0 Handbook Second Edition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id-ID" sz="2200" spc="-1" strike="noStrike">
                <a:solidFill>
                  <a:srgbClr val="000000"/>
                </a:solidFill>
                <a:latin typeface="Calibri"/>
              </a:rPr>
              <a:t>Future Strategies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2012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Tom Debevoise, Rick Geneva, 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Richard Welke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c00000"/>
                </a:solidFill>
                <a:latin typeface="Calibri"/>
              </a:rPr>
              <a:t>The Microguide to Process Modeling in BPMN 2.0</a:t>
            </a:r>
            <a:r>
              <a:rPr b="0" lang="id-ID" sz="2200" spc="-1" strike="noStrike">
                <a:solidFill>
                  <a:srgbClr val="c00000"/>
                </a:solidFill>
                <a:latin typeface="Calibri"/>
              </a:rPr>
              <a:t> Second Edition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</a:rPr>
              <a:t>CreateSpace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2011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Calibri Light"/>
              <a:buAutoNum type="arabicPeriod"/>
            </a:pPr>
            <a:r>
              <a:rPr b="0" lang="id-ID" sz="2200" spc="-1" strike="noStrike">
                <a:solidFill>
                  <a:srgbClr val="c00000"/>
                </a:solidFill>
                <a:latin typeface="Calibri"/>
              </a:rPr>
              <a:t>Bizagi Proses Modeler User Guide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id-ID" sz="2200" spc="-1" strike="noStrike">
                <a:solidFill>
                  <a:srgbClr val="000000"/>
                </a:solidFill>
                <a:latin typeface="Calibri"/>
              </a:rPr>
              <a:t>Bizagi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2012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Calibri Light"/>
              <a:buAutoNum type="arabicPeriod"/>
            </a:pPr>
            <a:r>
              <a:rPr b="0" lang="id-ID" sz="2200" spc="-1" strike="noStrike">
                <a:solidFill>
                  <a:srgbClr val="c00000"/>
                </a:solidFill>
                <a:latin typeface="Calibri"/>
              </a:rPr>
              <a:t>Bizagi BPM Suite</a:t>
            </a:r>
            <a:r>
              <a:rPr b="0" lang="en-US" sz="2200" spc="-1" strike="noStrike">
                <a:solidFill>
                  <a:srgbClr val="c00000"/>
                </a:solidFill>
                <a:latin typeface="Calibri"/>
              </a:rPr>
              <a:t> User Guide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</a:rPr>
              <a:t>Bizagi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2013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Thomas Allweyer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c00000"/>
                </a:solidFill>
                <a:latin typeface="Calibri"/>
              </a:rPr>
              <a:t>BPMN 2.0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id-ID" sz="2200" spc="-1" strike="noStrike">
                <a:solidFill>
                  <a:srgbClr val="000000"/>
                </a:solidFill>
                <a:latin typeface="Calibri"/>
              </a:rPr>
              <a:t>BoD</a:t>
            </a:r>
            <a:r>
              <a:rPr b="0" lang="id-ID" sz="2200" spc="-1" strike="noStrike">
                <a:solidFill>
                  <a:srgbClr val="000000"/>
                </a:solidFill>
                <a:latin typeface="Calibri"/>
              </a:rPr>
              <a:t>, 2010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http://romisatriawahono.net/bpmn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382C9CC6-B1DB-4825-913A-7842E641BF80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Reference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4AB8AC6B-8AE1-45FC-8BE3-0369D610B601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Picture 2" descr=""/>
          <p:cNvPicPr/>
          <p:nvPr/>
        </p:nvPicPr>
        <p:blipFill>
          <a:blip r:embed="rId1"/>
          <a:srcRect l="22259" t="13770" r="17466" b="4867"/>
          <a:stretch/>
        </p:blipFill>
        <p:spPr>
          <a:xfrm>
            <a:off x="0" y="0"/>
            <a:ext cx="9143640" cy="6884280"/>
          </a:xfrm>
          <a:prstGeom prst="rect">
            <a:avLst/>
          </a:prstGeom>
          <a:ln>
            <a:noFill/>
          </a:ln>
        </p:spPr>
      </p:pic>
      <p:pic>
        <p:nvPicPr>
          <p:cNvPr id="202" name="Picture 6" descr=""/>
          <p:cNvPicPr/>
          <p:nvPr/>
        </p:nvPicPr>
        <p:blipFill>
          <a:blip r:embed="rId2"/>
          <a:srcRect l="42052" t="30122" r="37819" b="31063"/>
          <a:stretch/>
        </p:blipFill>
        <p:spPr>
          <a:xfrm>
            <a:off x="6596280" y="4343400"/>
            <a:ext cx="2318760" cy="251424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>
          <a:xfrm>
            <a:off x="5867280" y="0"/>
            <a:ext cx="3352320" cy="2514240"/>
          </a:xfrm>
          <a:prstGeom prst="rect">
            <a:avLst/>
          </a:prstGeom>
          <a:solidFill>
            <a:schemeClr val="bg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Picture 3" descr=""/>
          <p:cNvPicPr/>
          <p:nvPr/>
        </p:nvPicPr>
        <p:blipFill>
          <a:blip r:embed="rId3"/>
          <a:srcRect l="21910" t="24810" r="57962" b="33066"/>
          <a:stretch/>
        </p:blipFill>
        <p:spPr>
          <a:xfrm>
            <a:off x="6519240" y="1523880"/>
            <a:ext cx="2395800" cy="2819160"/>
          </a:xfrm>
          <a:prstGeom prst="rect">
            <a:avLst/>
          </a:prstGeom>
          <a:ln>
            <a:noFill/>
          </a:ln>
        </p:spPr>
      </p:pic>
      <p:pic>
        <p:nvPicPr>
          <p:cNvPr id="205" name="Picture 2" descr=""/>
          <p:cNvPicPr/>
          <p:nvPr/>
        </p:nvPicPr>
        <p:blipFill>
          <a:blip r:embed="rId4"/>
          <a:srcRect l="61219" t="13770" r="17469" b="65162"/>
          <a:stretch/>
        </p:blipFill>
        <p:spPr>
          <a:xfrm>
            <a:off x="6573600" y="12960"/>
            <a:ext cx="2428920" cy="133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88B74F3-89AC-47B9-ADBF-223E21BC2FFD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8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rcRect l="18213" t="14513" r="16073" b="4124"/>
          <a:stretch/>
        </p:blipFill>
        <p:spPr>
          <a:xfrm>
            <a:off x="-8640" y="0"/>
            <a:ext cx="9191160" cy="678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F7EB8E2F-8C4A-4655-A52F-4F97DD199294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2" descr=""/>
          <p:cNvPicPr/>
          <p:nvPr/>
        </p:nvPicPr>
        <p:blipFill>
          <a:blip r:embed="rId1"/>
          <a:srcRect l="18213" t="28077" r="16073" b="4124"/>
          <a:stretch/>
        </p:blipFill>
        <p:spPr>
          <a:xfrm>
            <a:off x="-8640" y="0"/>
            <a:ext cx="9191160" cy="5333760"/>
          </a:xfrm>
          <a:prstGeom prst="rect">
            <a:avLst/>
          </a:prstGeom>
          <a:ln>
            <a:noFill/>
          </a:ln>
        </p:spPr>
      </p:pic>
      <p:pic>
        <p:nvPicPr>
          <p:cNvPr id="214" name="Picture 2" descr=""/>
          <p:cNvPicPr/>
          <p:nvPr/>
        </p:nvPicPr>
        <p:blipFill>
          <a:blip r:embed="rId2"/>
          <a:srcRect l="18910" t="14635" r="16280" b="10948"/>
          <a:stretch/>
        </p:blipFill>
        <p:spPr>
          <a:xfrm>
            <a:off x="76320" y="1066680"/>
            <a:ext cx="9106200" cy="588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623880" y="2467080"/>
            <a:ext cx="7886520" cy="2095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5.2 Bizagi BPMN Examples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TextShape 3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A11D901E-B59E-4B73-B314-3984F61126AA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7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58560" y="1362240"/>
            <a:ext cx="3984480" cy="4419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Account Payable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Change Management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Help Desk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Offboarding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Onboarding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Opportunity Management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Personal Loak request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4446360" y="1362240"/>
            <a:ext cx="4697280" cy="4419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Petition Claim Complaints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Purchase Request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Recruitment and Selection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Six Sigma Project Management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Travel Request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Vacation Request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d-ID" sz="2600" spc="-1" strike="noStrike">
                <a:solidFill>
                  <a:srgbClr val="000000"/>
                </a:solidFill>
                <a:latin typeface="Calibri"/>
              </a:rPr>
              <a:t>Vehicle Insurance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BB638627-859D-45C2-B800-1B4D3A099462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Bizagi Process Templates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628560" y="1143000"/>
            <a:ext cx="7886520" cy="5333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543480" y="6553080"/>
            <a:ext cx="205704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EAB380D-5BAF-495E-80AC-5FBA92AA353E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628560" y="152280"/>
            <a:ext cx="850104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d-ID" sz="4000" spc="-1" strike="noStrike">
                <a:solidFill>
                  <a:srgbClr val="000000"/>
                </a:solidFill>
                <a:latin typeface="Calibri Light"/>
              </a:rPr>
              <a:t>Purchase Request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Picture 2" descr=""/>
          <p:cNvPicPr/>
          <p:nvPr/>
        </p:nvPicPr>
        <p:blipFill>
          <a:blip r:embed="rId1"/>
          <a:srcRect l="31191" t="37958" r="10838" b="15412"/>
          <a:stretch/>
        </p:blipFill>
        <p:spPr>
          <a:xfrm>
            <a:off x="-3600" y="1295280"/>
            <a:ext cx="9093960" cy="411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3937</TotalTime>
  <Application>LibreOffice/6.4.6.2$Linux_X86_64 LibreOffice_project/40$Build-2</Application>
  <Words>694</Words>
  <Paragraphs>129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2013-03-15T17:55:11Z</dcterms:created>
  <dc:creator>Romi Satria Wahono</dc:creator>
  <dc:description/>
  <dc:language>en-US</dc:language>
  <cp:lastModifiedBy/>
  <dcterms:modified xsi:type="dcterms:W3CDTF">2020-10-20T13:51:44Z</dcterms:modified>
  <cp:revision>940</cp:revision>
  <dc:subject/>
  <dc:title>Project Management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35</vt:i4>
  </property>
</Properties>
</file>